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4" r:id="rId2"/>
    <p:sldId id="320" r:id="rId3"/>
    <p:sldId id="275" r:id="rId4"/>
    <p:sldId id="276" r:id="rId5"/>
    <p:sldId id="277" r:id="rId6"/>
    <p:sldId id="300" r:id="rId7"/>
    <p:sldId id="302" r:id="rId8"/>
    <p:sldId id="301" r:id="rId9"/>
    <p:sldId id="303" r:id="rId10"/>
    <p:sldId id="304" r:id="rId11"/>
    <p:sldId id="279" r:id="rId12"/>
    <p:sldId id="280" r:id="rId13"/>
    <p:sldId id="282" r:id="rId14"/>
    <p:sldId id="334" r:id="rId15"/>
    <p:sldId id="306" r:id="rId16"/>
    <p:sldId id="325" r:id="rId17"/>
    <p:sldId id="289" r:id="rId18"/>
    <p:sldId id="291" r:id="rId19"/>
    <p:sldId id="293" r:id="rId20"/>
    <p:sldId id="295" r:id="rId21"/>
    <p:sldId id="335" r:id="rId22"/>
    <p:sldId id="333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</p:sldIdLst>
  <p:sldSz cx="9144000" cy="6858000" type="screen4x3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3C9"/>
    <a:srgbClr val="998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6437" autoAdjust="0"/>
  </p:normalViewPr>
  <p:slideViewPr>
    <p:cSldViewPr>
      <p:cViewPr>
        <p:scale>
          <a:sx n="100" d="100"/>
          <a:sy n="100" d="100"/>
        </p:scale>
        <p:origin x="-23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639" cy="498396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147" y="0"/>
            <a:ext cx="2951639" cy="498396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r">
              <a:defRPr sz="1200"/>
            </a:lvl1pPr>
          </a:lstStyle>
          <a:p>
            <a:fld id="{C9D723E9-F0C4-4CC5-BD21-3D8D87094BDD}" type="datetimeFigureOut">
              <a:rPr lang="en-IE" smtClean="0"/>
              <a:pPr/>
              <a:t>04/11/15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3" tIns="45721" rIns="91443" bIns="4572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6" y="4785550"/>
            <a:ext cx="5447345" cy="3914151"/>
          </a:xfrm>
          <a:prstGeom prst="rect">
            <a:avLst/>
          </a:prstGeom>
        </p:spPr>
        <p:txBody>
          <a:bodyPr vert="horz" lIns="91443" tIns="45721" rIns="91443" bIns="4572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118"/>
            <a:ext cx="2951639" cy="498396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147" y="9444118"/>
            <a:ext cx="2951639" cy="498396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r">
              <a:defRPr sz="1200"/>
            </a:lvl1pPr>
          </a:lstStyle>
          <a:p>
            <a:fld id="{F7C6AC88-1AB6-46A3-B9B6-E73A96398931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104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678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6694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116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3626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997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31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247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AC88-1AB6-46A3-B9B6-E73A96398931}" type="slidenum">
              <a:rPr lang="en-IE" smtClean="0"/>
              <a:pPr/>
              <a:t>32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165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 Alpha.png"/>
          <p:cNvPicPr>
            <a:picLocks noChangeAspect="1"/>
          </p:cNvPicPr>
          <p:nvPr userDrawn="1"/>
        </p:nvPicPr>
        <p:blipFill>
          <a:blip r:embed="rId3" cstate="email">
            <a:lum bright="10000" contrast="-10000"/>
          </a:blip>
          <a:srcRect/>
          <a:stretch>
            <a:fillRect/>
          </a:stretch>
        </p:blipFill>
        <p:spPr bwMode="auto">
          <a:xfrm>
            <a:off x="4714875" y="357188"/>
            <a:ext cx="407035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643182"/>
            <a:ext cx="7772400" cy="1528772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4214818"/>
            <a:ext cx="7000924" cy="107157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4365B-07A4-47E7-8EEC-5E4BF53FE58B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467BB-4081-4383-B371-D3F738D4AF44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, light option">
    <p:bg>
      <p:bgPr>
        <a:blipFill dpi="0" rotWithShape="1">
          <a:blip r:embed="rId2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57563" y="642938"/>
            <a:ext cx="51879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 Alpha.png"/>
          <p:cNvPicPr>
            <a:picLocks noChangeAspect="1"/>
          </p:cNvPicPr>
          <p:nvPr userDrawn="1"/>
        </p:nvPicPr>
        <p:blipFill>
          <a:blip r:embed="rId3" cstate="email">
            <a:lum bright="10000" contrast="-10000"/>
          </a:blip>
          <a:srcRect/>
          <a:stretch>
            <a:fillRect/>
          </a:stretch>
        </p:blipFill>
        <p:spPr bwMode="auto">
          <a:xfrm>
            <a:off x="555625" y="3929063"/>
            <a:ext cx="37306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4572000" y="2643188"/>
            <a:ext cx="36433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IE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1528772"/>
          </a:xfrm>
        </p:spPr>
        <p:txBody>
          <a:bodyPr>
            <a:noAutofit/>
          </a:bodyPr>
          <a:lstStyle>
            <a:lvl1pPr algn="ctr">
              <a:defRPr sz="5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9124" y="4500570"/>
            <a:ext cx="3929090" cy="1071570"/>
          </a:xfrm>
        </p:spPr>
        <p:txBody>
          <a:bodyPr>
            <a:noAutofit/>
          </a:bodyPr>
          <a:lstStyle>
            <a:lvl1pPr marL="0" indent="0" algn="ctr">
              <a:buNone/>
              <a:defRPr sz="3200" b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3DE6E-D0D5-45DB-88D0-09BE5713BD79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4DAD-6828-43C1-83BD-EB163304E24B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142984"/>
            <a:ext cx="8043890" cy="4983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9F14-3278-4075-914B-1382F3AB63E8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50D5-FDC6-4DA3-BD0B-BAED38CCC6BD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 Alpha.png"/>
          <p:cNvPicPr>
            <a:picLocks noChangeAspect="1"/>
          </p:cNvPicPr>
          <p:nvPr userDrawn="1"/>
        </p:nvPicPr>
        <p:blipFill>
          <a:blip r:embed="rId3" cstate="email">
            <a:lum bright="10000" contrast="-10000"/>
          </a:blip>
          <a:srcRect/>
          <a:stretch>
            <a:fillRect/>
          </a:stretch>
        </p:blipFill>
        <p:spPr bwMode="auto">
          <a:xfrm>
            <a:off x="4714875" y="357188"/>
            <a:ext cx="407035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1744"/>
            <a:ext cx="9144000" cy="135732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t">
            <a:noAutofit/>
          </a:bodyPr>
          <a:lstStyle>
            <a:lvl1pPr algn="ctr">
              <a:defRPr sz="44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FA68B-A012-4938-852E-C0CDC5EEE304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02A6-93B7-467B-9F6B-45B23F4B4E9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72" y="1071546"/>
            <a:ext cx="4000528" cy="505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6" y="1071546"/>
            <a:ext cx="3971924" cy="505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71DE7-9735-4E45-9953-D48DCA5C3405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34D1A-06A6-4BB8-ABB2-3A69235D9AB0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1214422"/>
            <a:ext cx="3929090" cy="960453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2174875"/>
            <a:ext cx="39290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4876" y="1214422"/>
            <a:ext cx="3971924" cy="960453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4876" y="2174875"/>
            <a:ext cx="39719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C7FD-2667-42E6-A2C0-026369EDFA9C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B9852-8B6A-495E-8E24-2404C606308E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0303-F505-4205-80A2-E007F400E552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2A759-F837-4A77-858B-4BB802745BC6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800600"/>
            <a:ext cx="68580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612775"/>
            <a:ext cx="68580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I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367338"/>
            <a:ext cx="68580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C4190-8F05-4B39-A9CE-13371DF4FCD3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4C00-C171-46A4-BA12-EFDCA7A3FA4D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, dark option"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go Alpha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57563" y="642938"/>
            <a:ext cx="51879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864FE-3886-44AF-9F32-A149B963BE03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56C70-997F-41DF-AE4D-15CF08C8DD42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42938" y="142875"/>
            <a:ext cx="80867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E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2938" y="1143000"/>
            <a:ext cx="8043862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0"/>
            <a:ext cx="2143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DCECDF-E95F-4633-9645-BF1033023FE6}" type="datetimeFigureOut">
              <a:rPr lang="en-US"/>
              <a:pPr>
                <a:defRPr/>
              </a:pPr>
              <a:t>11/4/2015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4A5153-008D-476C-ABEC-98212B4074D5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3714752"/>
            <a:ext cx="8143932" cy="152877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ga-IE" sz="3200" dirty="0" smtClean="0"/>
              <a:t/>
            </a:r>
            <a:br>
              <a:rPr lang="ga-IE" sz="3200" dirty="0" smtClean="0"/>
            </a:br>
            <a:r>
              <a:rPr lang="en-IE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21st</a:t>
            </a:r>
            <a:r>
              <a:rPr lang="ga-IE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IE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October</a:t>
            </a:r>
            <a:r>
              <a:rPr lang="ga-IE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2015</a:t>
            </a:r>
            <a:r>
              <a:rPr lang="ga-IE" dirty="0" smtClean="0"/>
              <a:t/>
            </a:r>
            <a:br>
              <a:rPr lang="ga-IE" dirty="0" smtClean="0"/>
            </a:br>
            <a:r>
              <a:rPr lang="ga-IE" dirty="0" smtClean="0"/>
              <a:t>Stillorgan Village Area Movement Framework Plan</a:t>
            </a:r>
            <a:endParaRPr lang="ga-IE" dirty="0"/>
          </a:p>
        </p:txBody>
      </p:sp>
      <p:sp>
        <p:nvSpPr>
          <p:cNvPr id="4" name="Rectangle 3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  <a:p>
            <a:endParaRPr lang="en-IE" dirty="0" smtClean="0">
              <a:latin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43684"/>
            <a:ext cx="4507936" cy="507936"/>
          </a:xfrm>
          <a:prstGeom prst="rect">
            <a:avLst/>
          </a:prstGeom>
        </p:spPr>
      </p:pic>
      <p:pic>
        <p:nvPicPr>
          <p:cNvPr id="6" name="Picture 4" descr="Planning Checklist English_Page_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10" y="928670"/>
            <a:ext cx="3000396" cy="136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0173" y="6021288"/>
            <a:ext cx="772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 smtClean="0">
                <a:solidFill>
                  <a:schemeClr val="bg1"/>
                </a:solidFill>
                <a:latin typeface="+mj-lt"/>
              </a:rPr>
              <a:t>PUBLIC CONSULTATION INFORMATION PERIOD DOCUMENT</a:t>
            </a:r>
            <a:endParaRPr lang="en-IE" sz="2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05" y="1196752"/>
            <a:ext cx="9144000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pPr algn="ctr"/>
            <a:r>
              <a:rPr lang="ga-IE" sz="3600" dirty="0" smtClean="0"/>
              <a:t>Problem Identification</a:t>
            </a:r>
            <a:endParaRPr lang="ga-IE" sz="3600" dirty="0"/>
          </a:p>
        </p:txBody>
      </p:sp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2910" y="5499446"/>
            <a:ext cx="4581447" cy="830997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+mn-lt"/>
              </a:rPr>
              <a:t>P</a:t>
            </a:r>
            <a:r>
              <a:rPr lang="en-IE" sz="2400" dirty="0" smtClean="0">
                <a:solidFill>
                  <a:schemeClr val="bg1"/>
                </a:solidFill>
                <a:latin typeface="+mn-lt"/>
              </a:rPr>
              <a:t>otential for improved connectivity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 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5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 smtClean="0"/>
              <a:t>Works undertaken to date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196751"/>
            <a:ext cx="8043890" cy="4983179"/>
          </a:xfrm>
        </p:spPr>
        <p:txBody>
          <a:bodyPr>
            <a:normAutofit fontScale="92500" lnSpcReduction="20000"/>
          </a:bodyPr>
          <a:lstStyle/>
          <a:p>
            <a:r>
              <a:rPr lang="en-IE" sz="2800" dirty="0" smtClean="0"/>
              <a:t>Preliminary consultation with Stillorgan Chamber of Commerce and main local stakeholders.</a:t>
            </a:r>
          </a:p>
          <a:p>
            <a:r>
              <a:rPr lang="en-IE" sz="2800" dirty="0" smtClean="0"/>
              <a:t>Identification of existing problems within the Public Realm.</a:t>
            </a:r>
          </a:p>
          <a:p>
            <a:r>
              <a:rPr lang="en-IE" sz="2800" dirty="0" smtClean="0"/>
              <a:t>Data Collections in terms of Land </a:t>
            </a:r>
            <a:r>
              <a:rPr lang="en-IE" sz="2800" dirty="0"/>
              <a:t>U</a:t>
            </a:r>
            <a:r>
              <a:rPr lang="en-IE" sz="2800" dirty="0" smtClean="0"/>
              <a:t>se and Planning </a:t>
            </a:r>
            <a:r>
              <a:rPr lang="en-IE" sz="2800" dirty="0"/>
              <a:t>S</a:t>
            </a:r>
            <a:r>
              <a:rPr lang="en-IE" sz="2800" dirty="0" smtClean="0"/>
              <a:t>urveys, Traffic </a:t>
            </a:r>
            <a:r>
              <a:rPr lang="en-IE" sz="2800" dirty="0"/>
              <a:t>S</a:t>
            </a:r>
            <a:r>
              <a:rPr lang="en-IE" sz="2800" dirty="0" smtClean="0"/>
              <a:t>urveys, Parking </a:t>
            </a:r>
            <a:r>
              <a:rPr lang="en-IE" sz="2800" dirty="0"/>
              <a:t>S</a:t>
            </a:r>
            <a:r>
              <a:rPr lang="en-IE" sz="2800" dirty="0" smtClean="0"/>
              <a:t>urveys, Topographical </a:t>
            </a:r>
            <a:r>
              <a:rPr lang="en-IE" sz="2800" dirty="0"/>
              <a:t>S</a:t>
            </a:r>
            <a:r>
              <a:rPr lang="en-IE" sz="2800" dirty="0" smtClean="0"/>
              <a:t>urveys and Public Attitude surveys.</a:t>
            </a:r>
          </a:p>
          <a:p>
            <a:r>
              <a:rPr lang="en-IE" sz="2800" dirty="0" smtClean="0"/>
              <a:t>Reviewed the issues raised and developed drawings and artist's impressions to show a modern and interesting vision of Stillorgan Village.</a:t>
            </a:r>
          </a:p>
          <a:p>
            <a:r>
              <a:rPr lang="en-IE" sz="2800" dirty="0" smtClean="0"/>
              <a:t>Proposals were designed to dove-tail into the existing environment, while allowing for future development within the village core.</a:t>
            </a:r>
          </a:p>
          <a:p>
            <a:endParaRPr lang="en-IE" sz="28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500" dirty="0" smtClean="0"/>
              <a:t>Process for the Stillorgan Framework Plan</a:t>
            </a:r>
            <a:endParaRPr lang="en-IE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196751"/>
            <a:ext cx="8043890" cy="4983179"/>
          </a:xfrm>
        </p:spPr>
        <p:txBody>
          <a:bodyPr>
            <a:normAutofit fontScale="92500" lnSpcReduction="20000"/>
          </a:bodyPr>
          <a:lstStyle/>
          <a:p>
            <a:r>
              <a:rPr lang="en-IE" sz="2800" dirty="0" smtClean="0"/>
              <a:t>Public Consultation Information Period with the Stakeholders, residents and visitors of Stillorgan Village.</a:t>
            </a:r>
          </a:p>
          <a:p>
            <a:r>
              <a:rPr lang="en-IE" sz="2800" dirty="0" smtClean="0"/>
              <a:t>Consultation period from Wednesday 28</a:t>
            </a:r>
            <a:r>
              <a:rPr lang="en-IE" sz="2800" baseline="30000" dirty="0" smtClean="0"/>
              <a:t>th</a:t>
            </a:r>
            <a:r>
              <a:rPr lang="en-IE" sz="2800" dirty="0" smtClean="0"/>
              <a:t> October to Wednesday 9</a:t>
            </a:r>
            <a:r>
              <a:rPr lang="en-IE" sz="2800" baseline="30000" dirty="0" smtClean="0"/>
              <a:t>th</a:t>
            </a:r>
            <a:r>
              <a:rPr lang="en-IE" sz="2800" dirty="0" smtClean="0"/>
              <a:t> December 2015.</a:t>
            </a:r>
          </a:p>
          <a:p>
            <a:r>
              <a:rPr lang="en-IE" sz="2800" dirty="0" smtClean="0"/>
              <a:t>Purpose of this Consultation </a:t>
            </a:r>
            <a:r>
              <a:rPr lang="en-IE" sz="2800" dirty="0"/>
              <a:t>P</a:t>
            </a:r>
            <a:r>
              <a:rPr lang="en-IE" sz="2800" dirty="0" smtClean="0"/>
              <a:t>eriod is to invite submissions from the public and allow interested parties and individuals to view the Council’s proposals and “Have Their Say”.</a:t>
            </a:r>
          </a:p>
          <a:p>
            <a:r>
              <a:rPr lang="en-IE" sz="2800" dirty="0" smtClean="0"/>
              <a:t>Submissions and feedback received will help to inform the approach and final layout of the Stillorgan Village Area Movement Plan.</a:t>
            </a:r>
          </a:p>
          <a:p>
            <a:r>
              <a:rPr lang="en-IE" sz="2800" dirty="0" smtClean="0"/>
              <a:t>A further Public </a:t>
            </a:r>
            <a:r>
              <a:rPr lang="en-IE" sz="2800" dirty="0"/>
              <a:t>C</a:t>
            </a:r>
            <a:r>
              <a:rPr lang="en-IE" sz="2800" dirty="0" smtClean="0"/>
              <a:t>onsultation </a:t>
            </a:r>
            <a:r>
              <a:rPr lang="en-IE" sz="2800" dirty="0"/>
              <a:t>P</a:t>
            </a:r>
            <a:r>
              <a:rPr lang="en-IE" sz="2800" dirty="0" smtClean="0"/>
              <a:t>eriod will be undertaken on the refined completed plan in early/mid 2016.</a:t>
            </a:r>
            <a:endParaRPr lang="en-IE" sz="28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 smtClean="0"/>
              <a:t>Future Vision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196751"/>
            <a:ext cx="8043890" cy="4983179"/>
          </a:xfrm>
        </p:spPr>
        <p:txBody>
          <a:bodyPr/>
          <a:lstStyle/>
          <a:p>
            <a:pPr marL="0" indent="0">
              <a:buNone/>
            </a:pPr>
            <a:r>
              <a:rPr lang="en-IE" sz="2600" dirty="0" smtClean="0"/>
              <a:t>The </a:t>
            </a:r>
            <a:r>
              <a:rPr lang="ga-IE" sz="2600" dirty="0" smtClean="0"/>
              <a:t>Stillorgan Village</a:t>
            </a:r>
            <a:r>
              <a:rPr lang="en-IE" sz="2600" dirty="0" smtClean="0"/>
              <a:t> Area Movement Framework Plan</a:t>
            </a:r>
          </a:p>
          <a:p>
            <a:pPr marL="0" indent="0">
              <a:buNone/>
            </a:pPr>
            <a:r>
              <a:rPr lang="en-IE" sz="2600" dirty="0"/>
              <a:t>w</a:t>
            </a:r>
            <a:r>
              <a:rPr lang="en-IE" sz="2600" dirty="0" smtClean="0"/>
              <a:t>ill  form a Master Plan.</a:t>
            </a:r>
          </a:p>
          <a:p>
            <a:pPr marL="0" indent="0">
              <a:buNone/>
            </a:pPr>
            <a:endParaRPr lang="en-IE" sz="2600" dirty="0"/>
          </a:p>
          <a:p>
            <a:pPr marL="0" indent="0">
              <a:buNone/>
            </a:pPr>
            <a:r>
              <a:rPr lang="en-IE" sz="2600" dirty="0" smtClean="0"/>
              <a:t>Following the adoption of this Master Plan individual schemes/projects can be developed and constructed over a phased basis.</a:t>
            </a:r>
            <a:endParaRPr lang="ga-IE" sz="2600" dirty="0" smtClean="0"/>
          </a:p>
          <a:p>
            <a:endParaRPr lang="en-IE" sz="2600" dirty="0" smtClean="0"/>
          </a:p>
          <a:p>
            <a:pPr marL="0" indent="0">
              <a:buNone/>
            </a:pPr>
            <a:r>
              <a:rPr lang="en-IE" sz="2600" dirty="0" smtClean="0"/>
              <a:t>These schemes/projects will be delivered by working in conjunction with local Businesses in a spirit of partnership and supported by local Residents and Elected Members.</a:t>
            </a:r>
            <a:endParaRPr lang="en-IE" sz="2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 smtClean="0"/>
              <a:t>Overall Plan – Existing Layout</a:t>
            </a:r>
            <a:endParaRPr lang="en-IE" sz="3600" dirty="0"/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208912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 smtClean="0"/>
              <a:t>Overall Plan - </a:t>
            </a:r>
            <a:r>
              <a:rPr lang="ga-IE" sz="3600" dirty="0" smtClean="0"/>
              <a:t>Emerging Preferred Option</a:t>
            </a:r>
            <a:r>
              <a:rPr lang="en-IE" sz="3600" dirty="0" smtClean="0"/>
              <a:t>s</a:t>
            </a:r>
            <a:endParaRPr lang="en-IE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36" t="4344" r="20028" b="5110"/>
          <a:stretch/>
        </p:blipFill>
        <p:spPr>
          <a:xfrm>
            <a:off x="1228519" y="1052737"/>
            <a:ext cx="6567370" cy="5400600"/>
          </a:xfrm>
          <a:prstGeom prst="rect">
            <a:avLst/>
          </a:prstGeom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75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" y="1196752"/>
            <a:ext cx="9133581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 smtClean="0"/>
              <a:t>Existing Plan Layout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42910" y="1196752"/>
            <a:ext cx="2684902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47365B"/>
                </a:solidFill>
                <a:latin typeface="Calibri"/>
              </a:rPr>
              <a:t>Existing Village Core</a:t>
            </a:r>
            <a:endParaRPr lang="ga-IE" sz="2400" dirty="0">
              <a:solidFill>
                <a:srgbClr val="47365B"/>
              </a:solidFill>
              <a:latin typeface="Calibri"/>
            </a:endParaRPr>
          </a:p>
        </p:txBody>
      </p:sp>
      <p:pic>
        <p:nvPicPr>
          <p:cNvPr id="9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9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429684" cy="549844"/>
          </a:xfrm>
        </p:spPr>
        <p:txBody>
          <a:bodyPr/>
          <a:lstStyle/>
          <a:p>
            <a:r>
              <a:rPr lang="ga-IE" sz="3200" dirty="0" smtClean="0"/>
              <a:t>Old Dublin Road/ Lower Kilmacud Road Junction</a:t>
            </a:r>
            <a:endParaRPr lang="en-IE" sz="32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3848" y="1221582"/>
            <a:ext cx="5278432" cy="427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0095"/>
            <a:ext cx="9144000" cy="4821194"/>
          </a:xfrm>
          <a:prstGeom prst="rect">
            <a:avLst/>
          </a:prstGeom>
        </p:spPr>
      </p:pic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2129" y="1200095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i="1" dirty="0" smtClean="0"/>
              <a:t>Emerging Preferred Option</a:t>
            </a:r>
            <a:endParaRPr lang="en-IE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Car Park Accesses</a:t>
            </a:r>
            <a:endParaRPr lang="en-IE" sz="3600" dirty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720" y="1968382"/>
            <a:ext cx="7092280" cy="326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6357958"/>
            <a:ext cx="2605780" cy="31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6014096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Picture 9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64996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" y="1319107"/>
            <a:ext cx="9144000" cy="4824536"/>
          </a:xfrm>
          <a:prstGeom prst="rect">
            <a:avLst/>
          </a:prstGeom>
        </p:spPr>
      </p:pic>
      <p:pic>
        <p:nvPicPr>
          <p:cNvPr id="11" name="Picture 10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Planning Checklist English_Page_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1409" y="131910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/>
              <a:t>Emerging Preferred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760" y="1916832"/>
            <a:ext cx="3866202" cy="386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956"/>
          <a:stretch/>
        </p:blipFill>
        <p:spPr>
          <a:xfrm>
            <a:off x="539552" y="1196752"/>
            <a:ext cx="7353083" cy="5428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2852"/>
            <a:ext cx="8496944" cy="785818"/>
          </a:xfrm>
        </p:spPr>
        <p:txBody>
          <a:bodyPr/>
          <a:lstStyle/>
          <a:p>
            <a:r>
              <a:rPr lang="ga-IE" sz="3200" dirty="0" smtClean="0"/>
              <a:t>N11/L</a:t>
            </a:r>
            <a:r>
              <a:rPr lang="en-IE" sz="3200" dirty="0" smtClean="0"/>
              <a:t>r.</a:t>
            </a:r>
            <a:r>
              <a:rPr lang="ga-IE" sz="3200" dirty="0" smtClean="0"/>
              <a:t> Kilmacud Rd Junct &amp; The Hill/ N11 Slip</a:t>
            </a:r>
            <a:endParaRPr lang="en-IE" sz="3200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1409" y="4077072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/>
              <a:t>Emerging Preferred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96944" cy="785818"/>
          </a:xfrm>
        </p:spPr>
        <p:txBody>
          <a:bodyPr/>
          <a:lstStyle/>
          <a:p>
            <a:pPr algn="ctr"/>
            <a:r>
              <a:rPr lang="ga-IE" sz="3600" dirty="0" smtClean="0"/>
              <a:t>Area</a:t>
            </a:r>
            <a:r>
              <a:rPr lang="en-IE" sz="3600" dirty="0" smtClean="0"/>
              <a:t> of Movement Framework Plan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3" y="1143000"/>
            <a:ext cx="7864072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3200" dirty="0" smtClean="0"/>
              <a:t>Upper/ Lower Kilmacud Road &amp; South Avenue</a:t>
            </a:r>
            <a:endParaRPr lang="en-IE" sz="32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95200" y="2060848"/>
            <a:ext cx="5370960" cy="344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6752"/>
            <a:ext cx="9133581" cy="4824536"/>
          </a:xfrm>
          <a:prstGeom prst="rect">
            <a:avLst/>
          </a:prstGeom>
        </p:spPr>
      </p:pic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1409" y="4077072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/>
              <a:t>Emerging Preferred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 smtClean="0"/>
              <a:t>Connection to Public Transport Links</a:t>
            </a:r>
            <a:endParaRPr lang="en-IE" sz="3600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1" y="1267634"/>
            <a:ext cx="8008875" cy="473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28184" y="1268760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 dirty="0" smtClean="0"/>
              <a:t>Emerging Preferred Option</a:t>
            </a:r>
            <a:endParaRPr lang="en-IE" sz="1600" b="1" dirty="0"/>
          </a:p>
        </p:txBody>
      </p:sp>
    </p:spTree>
    <p:extLst>
      <p:ext uri="{BB962C8B-B14F-4D97-AF65-F5344CB8AC3E}">
        <p14:creationId xmlns:p14="http://schemas.microsoft.com/office/powerpoint/2010/main" val="9510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3600" dirty="0" smtClean="0"/>
              <a:t>Possible Phases of Work</a:t>
            </a:r>
            <a:endParaRPr lang="en-IE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18" t="18402" r="26985" b="13166"/>
          <a:stretch/>
        </p:blipFill>
        <p:spPr>
          <a:xfrm>
            <a:off x="755576" y="1124744"/>
            <a:ext cx="7490503" cy="5112568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lanning Checklist English_Page_1"/>
          <p:cNvPicPr>
            <a:picLocks noChangeAspect="1" noChangeArrowheads="1"/>
          </p:cNvPicPr>
          <p:nvPr/>
        </p:nvPicPr>
        <p:blipFill rotWithShape="1">
          <a:blip r:embed="rId4" cstate="email"/>
          <a:srcRect l="-725" t="13113"/>
          <a:stretch/>
        </p:blipFill>
        <p:spPr bwMode="auto">
          <a:xfrm>
            <a:off x="3131840" y="6237312"/>
            <a:ext cx="158303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85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6752"/>
            <a:ext cx="9144000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Existing Streetscape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42910" y="5501319"/>
            <a:ext cx="5431808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Lower Kilmacud Road Currently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(looking East)</a:t>
            </a:r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01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laine\AppData\Local\Microsoft\Windows\Temporary Internet Files\Content.IE5\V0327TBM\6091_V01_IN_2015-03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429684" cy="49545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Emerging </a:t>
            </a:r>
            <a:r>
              <a:rPr lang="en-IE" sz="3600" dirty="0" smtClean="0"/>
              <a:t>Artist’s Impression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42910" y="5501319"/>
            <a:ext cx="5387885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Lower Kilmacud Road Potential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(looking East)</a:t>
            </a:r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44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33" y="1196752"/>
            <a:ext cx="9150694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Existing Streetscape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5701304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Lower Kilmacud Road Currently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(looking West)</a:t>
            </a:r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91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laine\AppData\Local\Microsoft\Windows\Temporary Internet Files\Content.IE5\V0327TBM\6091_V06_IN_2015-03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429684" cy="49692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/>
              <a:t>Emerging </a:t>
            </a:r>
            <a:r>
              <a:rPr lang="en-IE" sz="3600" dirty="0"/>
              <a:t>Artist’s Impression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5481052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Lower Kilmacud Road Potential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(looking West)</a:t>
            </a:r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9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/>
          <a:stretch/>
        </p:blipFill>
        <p:spPr>
          <a:xfrm>
            <a:off x="0" y="1196752"/>
            <a:ext cx="9144000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Existing Streetscape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6111353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Lower Kilmacud Rd / The Hill Junction Currently</a:t>
            </a:r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4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laine\AppData\Local\Microsoft\Windows\Temporary Internet Files\Content.IE5\NVI2W8D3\6091_V05_IN_2015-03-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8429684" cy="49798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/>
              <a:t>Emerging </a:t>
            </a:r>
            <a:r>
              <a:rPr lang="en-IE" sz="3600" dirty="0"/>
              <a:t>Artist’s Impression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6067430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Lower Kilmacud Rd / The Hill Junction Potential</a:t>
            </a:r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58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86" y="1196752"/>
            <a:ext cx="9153886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Existing Streetscape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4924361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Old Dublin Road Currently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(South section)</a:t>
            </a:r>
            <a:endParaRPr lang="ga-IE" dirty="0">
              <a:solidFill>
                <a:schemeClr val="bg1"/>
              </a:solidFill>
              <a:latin typeface="+mn-lt"/>
            </a:endParaRPr>
          </a:p>
          <a:p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6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8748464" cy="785818"/>
          </a:xfrm>
        </p:spPr>
        <p:txBody>
          <a:bodyPr/>
          <a:lstStyle/>
          <a:p>
            <a:pPr algn="ctr"/>
            <a:r>
              <a:rPr lang="en-IE" sz="3600" dirty="0" smtClean="0"/>
              <a:t>  Purpose of Movement Framework Plan</a:t>
            </a:r>
            <a:endParaRPr lang="ga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761288" cy="5256583"/>
          </a:xfrm>
        </p:spPr>
        <p:txBody>
          <a:bodyPr>
            <a:normAutofit fontScale="92500" lnSpcReduction="20000"/>
          </a:bodyPr>
          <a:lstStyle/>
          <a:p>
            <a:r>
              <a:rPr lang="en-IE" sz="2800" i="1" dirty="0" smtClean="0"/>
              <a:t>To provide improvements to the Public Realm, which when combined with inventive planning by private Developers/Businesses will ensure and sustain a rich and vibrant Stillorgan Village.  </a:t>
            </a:r>
          </a:p>
          <a:p>
            <a:r>
              <a:rPr lang="en-IE" sz="2800" i="1" dirty="0" smtClean="0"/>
              <a:t>To develop a place where people living and </a:t>
            </a:r>
            <a:r>
              <a:rPr lang="en-US" sz="2800" i="1" dirty="0" smtClean="0"/>
              <a:t>working </a:t>
            </a:r>
            <a:r>
              <a:rPr lang="en-US" sz="2800" i="1" dirty="0"/>
              <a:t>in Stillorgan </a:t>
            </a:r>
            <a:r>
              <a:rPr lang="en-US" sz="2800" i="1" dirty="0" smtClean="0"/>
              <a:t>can move around within a network </a:t>
            </a:r>
            <a:r>
              <a:rPr lang="en-US" sz="2800" i="1" dirty="0"/>
              <a:t>of </a:t>
            </a:r>
            <a:r>
              <a:rPr lang="en-US" sz="2800" i="1" dirty="0" smtClean="0"/>
              <a:t>safe</a:t>
            </a:r>
            <a:r>
              <a:rPr lang="ga-IE" sz="2800" i="1" dirty="0" smtClean="0"/>
              <a:t>, </a:t>
            </a:r>
            <a:r>
              <a:rPr lang="en-US" sz="2800" i="1" dirty="0" smtClean="0"/>
              <a:t>pleasant </a:t>
            </a:r>
            <a:r>
              <a:rPr lang="ga-IE" sz="2800" i="1" dirty="0" smtClean="0"/>
              <a:t>and </a:t>
            </a:r>
            <a:r>
              <a:rPr lang="en-US" sz="2800" i="1" dirty="0" smtClean="0"/>
              <a:t>well </a:t>
            </a:r>
            <a:r>
              <a:rPr lang="en-US" sz="2800" i="1" dirty="0"/>
              <a:t>connected streets, civic spaces, green links and </a:t>
            </a:r>
            <a:r>
              <a:rPr lang="ga-IE" sz="2800" i="1" dirty="0" smtClean="0"/>
              <a:t>benefit from </a:t>
            </a:r>
            <a:r>
              <a:rPr lang="en-US" sz="2800" i="1" dirty="0" smtClean="0"/>
              <a:t>an improved</a:t>
            </a:r>
            <a:r>
              <a:rPr lang="ga-IE" sz="2800" i="1" dirty="0" smtClean="0"/>
              <a:t> </a:t>
            </a:r>
            <a:r>
              <a:rPr lang="en-US" sz="2800" i="1" dirty="0" smtClean="0"/>
              <a:t>environment </a:t>
            </a:r>
            <a:r>
              <a:rPr lang="en-US" sz="2800" i="1" dirty="0"/>
              <a:t>around the </a:t>
            </a:r>
            <a:r>
              <a:rPr lang="ga-IE" sz="2800" i="1" dirty="0" smtClean="0"/>
              <a:t>v</a:t>
            </a:r>
            <a:r>
              <a:rPr lang="en-US" sz="2800" i="1" dirty="0" smtClean="0"/>
              <a:t>illage core</a:t>
            </a:r>
            <a:r>
              <a:rPr lang="ga-IE" sz="2800" i="1" dirty="0" smtClean="0"/>
              <a:t>. </a:t>
            </a:r>
          </a:p>
          <a:p>
            <a:r>
              <a:rPr lang="en-IE" sz="2800" i="1" dirty="0" smtClean="0"/>
              <a:t>To provide for an </a:t>
            </a:r>
            <a:r>
              <a:rPr lang="en-US" sz="2800" i="1" dirty="0"/>
              <a:t> </a:t>
            </a:r>
            <a:r>
              <a:rPr lang="en-US" sz="2800" i="1" dirty="0" smtClean="0"/>
              <a:t>increase in walking, cycling and safer access to Public </a:t>
            </a:r>
            <a:r>
              <a:rPr lang="en-US" sz="2800" i="1" dirty="0"/>
              <a:t>T</a:t>
            </a:r>
            <a:r>
              <a:rPr lang="en-US" sz="2800" i="1" dirty="0" smtClean="0"/>
              <a:t>ransport. </a:t>
            </a:r>
            <a:endParaRPr lang="en-US" sz="1400" i="1" dirty="0" smtClean="0"/>
          </a:p>
          <a:p>
            <a:endParaRPr lang="en-US" sz="2800" i="1" dirty="0" smtClean="0"/>
          </a:p>
          <a:p>
            <a:pPr marL="0" indent="0">
              <a:buNone/>
            </a:pPr>
            <a:r>
              <a:rPr lang="ga-IE" sz="2800" dirty="0" smtClean="0"/>
              <a:t>The </a:t>
            </a:r>
            <a:r>
              <a:rPr lang="en-IE" sz="2800" dirty="0" smtClean="0"/>
              <a:t>Plan</a:t>
            </a:r>
            <a:r>
              <a:rPr lang="ga-IE" sz="2800" dirty="0" smtClean="0"/>
              <a:t> will build on information </a:t>
            </a:r>
            <a:r>
              <a:rPr lang="en-IE" sz="2800" dirty="0" smtClean="0"/>
              <a:t>contained in </a:t>
            </a:r>
            <a:r>
              <a:rPr lang="ga-IE" sz="2800" dirty="0" smtClean="0"/>
              <a:t>the Stillorgan Local Area Plan 2007 and in accordance with the objectives of the </a:t>
            </a:r>
            <a:r>
              <a:rPr lang="en-IE" sz="2800" dirty="0" smtClean="0"/>
              <a:t>dlr </a:t>
            </a:r>
            <a:r>
              <a:rPr lang="ga-IE" sz="2800" dirty="0" smtClean="0"/>
              <a:t>County Development Plan 201</a:t>
            </a:r>
            <a:r>
              <a:rPr lang="en-IE" sz="2800" dirty="0" smtClean="0"/>
              <a:t>6</a:t>
            </a:r>
            <a:r>
              <a:rPr lang="ga-IE" sz="2800" dirty="0" smtClean="0"/>
              <a:t>-20</a:t>
            </a:r>
            <a:r>
              <a:rPr lang="en-IE" sz="2800" dirty="0" smtClean="0"/>
              <a:t>22</a:t>
            </a:r>
            <a:r>
              <a:rPr lang="ga-IE" sz="2800" dirty="0" smtClean="0"/>
              <a:t>.</a:t>
            </a:r>
            <a:endParaRPr lang="ga-IE" sz="2800" dirty="0"/>
          </a:p>
        </p:txBody>
      </p:sp>
      <p:sp>
        <p:nvSpPr>
          <p:cNvPr id="4" name="Rectangle 3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/>
              <a:t>Emerging </a:t>
            </a:r>
            <a:r>
              <a:rPr lang="en-IE" sz="3600" dirty="0"/>
              <a:t>Artist’s Impression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4880439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Old Dublin Road Potential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(South section)</a:t>
            </a:r>
            <a:endParaRPr lang="ga-IE" dirty="0">
              <a:solidFill>
                <a:schemeClr val="bg1"/>
              </a:solidFill>
              <a:latin typeface="+mn-lt"/>
            </a:endParaRPr>
          </a:p>
          <a:p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elaine\AppData\Local\Microsoft\Windows\Temporary Internet Files\Content.IE5\QA3N6XA5\6091_V07_IN_2015-03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071546"/>
            <a:ext cx="8429684" cy="496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0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86" y="1196752"/>
            <a:ext cx="9153886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 smtClean="0"/>
              <a:t>Existing Streetscape</a:t>
            </a:r>
            <a:endParaRPr lang="en-IE" sz="36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5038174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Old Dublin Road Currently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(Middle section)</a:t>
            </a:r>
            <a:endParaRPr lang="ga-IE" dirty="0">
              <a:solidFill>
                <a:schemeClr val="bg1"/>
              </a:solidFill>
              <a:latin typeface="+mn-lt"/>
            </a:endParaRPr>
          </a:p>
          <a:p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48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ga-IE" sz="3600" dirty="0"/>
              <a:t>Emerging </a:t>
            </a:r>
            <a:r>
              <a:rPr lang="en-IE" sz="3600" dirty="0"/>
              <a:t>Artist’s Impression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4994252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Old Dublin Road Potential </a:t>
            </a:r>
            <a:r>
              <a:rPr lang="en-IE" dirty="0" smtClean="0">
                <a:solidFill>
                  <a:schemeClr val="bg1"/>
                </a:solidFill>
                <a:latin typeface="+mn-lt"/>
              </a:rPr>
              <a:t>(Middle section)</a:t>
            </a:r>
            <a:endParaRPr lang="ga-IE" dirty="0">
              <a:solidFill>
                <a:schemeClr val="bg1"/>
              </a:solidFill>
              <a:latin typeface="+mn-lt"/>
            </a:endParaRPr>
          </a:p>
          <a:p>
            <a:endParaRPr lang="ga-I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elaine\AppData\Local\Microsoft\Windows\Temporary Internet Files\Content.IE5\QA3N6XA5\6091_V03_IN_2015-03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071546"/>
            <a:ext cx="8486240" cy="500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00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pPr algn="ctr"/>
            <a:r>
              <a:rPr lang="ga-IE" sz="3600" dirty="0" smtClean="0"/>
              <a:t>Objectives</a:t>
            </a:r>
            <a:r>
              <a:rPr lang="en-IE" sz="3600" dirty="0" smtClean="0"/>
              <a:t> of the Plan</a:t>
            </a:r>
            <a:endParaRPr lang="ga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196751"/>
            <a:ext cx="8258204" cy="459740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en-US" sz="1700" dirty="0" smtClean="0"/>
              <a:t>To advance measures</a:t>
            </a:r>
            <a:r>
              <a:rPr lang="ga-IE" sz="1700" dirty="0" smtClean="0"/>
              <a:t>/</a:t>
            </a:r>
            <a:r>
              <a:rPr lang="en-US" sz="1700" dirty="0" smtClean="0"/>
              <a:t>initiatives in line with</a:t>
            </a:r>
            <a:r>
              <a:rPr lang="ga-IE" sz="1700" dirty="0" smtClean="0"/>
              <a:t> the</a:t>
            </a:r>
            <a:r>
              <a:rPr lang="en-US" sz="1700" dirty="0" smtClean="0"/>
              <a:t> objectives of</a:t>
            </a:r>
            <a:r>
              <a:rPr lang="ga-IE" sz="1700" dirty="0" smtClean="0"/>
              <a:t> Stillorgan </a:t>
            </a:r>
            <a:r>
              <a:rPr lang="ga-IE" sz="1700" dirty="0"/>
              <a:t>Local Area </a:t>
            </a:r>
            <a:r>
              <a:rPr lang="ga-IE" sz="1700" dirty="0" smtClean="0"/>
              <a:t>Plan;</a:t>
            </a:r>
            <a:endParaRPr lang="ga-IE" sz="1700" dirty="0"/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en-US" sz="1700" dirty="0" smtClean="0"/>
              <a:t>To facilitate</a:t>
            </a:r>
            <a:r>
              <a:rPr lang="ga-IE" sz="1700" dirty="0" smtClean="0"/>
              <a:t> </a:t>
            </a:r>
            <a:r>
              <a:rPr lang="en-US" sz="1700" dirty="0" smtClean="0"/>
              <a:t>the </a:t>
            </a:r>
            <a:r>
              <a:rPr lang="en-US" sz="1700" b="1" dirty="0"/>
              <a:t>future growth and success of Stillorgan </a:t>
            </a:r>
            <a:r>
              <a:rPr lang="en-US" sz="1700" b="1" dirty="0" smtClean="0"/>
              <a:t>Village</a:t>
            </a:r>
            <a:r>
              <a:rPr lang="ga-IE" sz="1700" dirty="0" smtClean="0"/>
              <a:t>;</a:t>
            </a:r>
            <a:endParaRPr lang="en-US" sz="1700" dirty="0"/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en-US" sz="1700" dirty="0" smtClean="0"/>
              <a:t>To </a:t>
            </a:r>
            <a:r>
              <a:rPr lang="en-US" sz="1700" dirty="0"/>
              <a:t>protect and enhance the role of Stillorgan Village as a </a:t>
            </a:r>
            <a:r>
              <a:rPr lang="en-US" sz="1700" b="1" dirty="0"/>
              <a:t>District Centre </a:t>
            </a:r>
            <a:r>
              <a:rPr lang="en-US" sz="1700" dirty="0" smtClean="0"/>
              <a:t>f</a:t>
            </a:r>
            <a:r>
              <a:rPr lang="ga-IE" sz="1700" dirty="0" smtClean="0"/>
              <a:t>ocusing </a:t>
            </a:r>
            <a:r>
              <a:rPr lang="en-US" sz="1700" dirty="0" smtClean="0"/>
              <a:t>on </a:t>
            </a:r>
            <a:r>
              <a:rPr lang="en-US" sz="1700" b="1" dirty="0" smtClean="0"/>
              <a:t>public </a:t>
            </a:r>
            <a:r>
              <a:rPr lang="en-US" sz="1700" b="1" dirty="0"/>
              <a:t>realm improvements </a:t>
            </a:r>
            <a:r>
              <a:rPr lang="en-US" sz="1700" dirty="0"/>
              <a:t>to create </a:t>
            </a:r>
            <a:r>
              <a:rPr lang="en-US" sz="1700" dirty="0" smtClean="0"/>
              <a:t>a</a:t>
            </a:r>
            <a:r>
              <a:rPr lang="ga-IE" sz="1700" dirty="0" smtClean="0"/>
              <a:t> </a:t>
            </a:r>
            <a:r>
              <a:rPr lang="en-US" sz="1700" b="1" dirty="0" smtClean="0"/>
              <a:t>safe </a:t>
            </a:r>
            <a:r>
              <a:rPr lang="en-US" sz="1700" b="1" dirty="0"/>
              <a:t>and attractive environment </a:t>
            </a:r>
            <a:r>
              <a:rPr lang="en-US" sz="1700" dirty="0" smtClean="0"/>
              <a:t>for visitor</a:t>
            </a:r>
            <a:r>
              <a:rPr lang="ga-IE" sz="1700" dirty="0" smtClean="0"/>
              <a:t>s</a:t>
            </a:r>
            <a:r>
              <a:rPr lang="en-US" sz="1700" b="1" dirty="0" smtClean="0"/>
              <a:t>;</a:t>
            </a:r>
            <a:endParaRPr lang="en-US" sz="1700" b="1" dirty="0"/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en-US" sz="1700" dirty="0" smtClean="0"/>
              <a:t>To </a:t>
            </a:r>
            <a:r>
              <a:rPr lang="en-US" sz="1700" dirty="0"/>
              <a:t>assess </a:t>
            </a:r>
            <a:r>
              <a:rPr lang="en-US" sz="1700" dirty="0" smtClean="0"/>
              <a:t>movements </a:t>
            </a:r>
            <a:r>
              <a:rPr lang="en-US" sz="1700" dirty="0"/>
              <a:t>around </a:t>
            </a:r>
            <a:r>
              <a:rPr lang="en-US" sz="1700" dirty="0" smtClean="0"/>
              <a:t>and through</a:t>
            </a:r>
            <a:r>
              <a:rPr lang="ga-IE" sz="1700" dirty="0" smtClean="0"/>
              <a:t> </a:t>
            </a:r>
            <a:r>
              <a:rPr lang="en-US" sz="1700" dirty="0" smtClean="0"/>
              <a:t>the </a:t>
            </a:r>
            <a:r>
              <a:rPr lang="en-US" sz="1700" dirty="0"/>
              <a:t>Stillorgan Village Area and optimise </a:t>
            </a:r>
            <a:r>
              <a:rPr lang="en-US" sz="1700" dirty="0" smtClean="0"/>
              <a:t>accessibility </a:t>
            </a:r>
            <a:r>
              <a:rPr lang="en-US" sz="1700" dirty="0"/>
              <a:t>within the </a:t>
            </a:r>
            <a:r>
              <a:rPr lang="ga-IE" sz="1700" dirty="0" smtClean="0"/>
              <a:t>v</a:t>
            </a:r>
            <a:r>
              <a:rPr lang="en-US" sz="1700" dirty="0" smtClean="0"/>
              <a:t>illage;</a:t>
            </a:r>
            <a:endParaRPr lang="en-US" sz="1700" dirty="0"/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ga-IE" sz="1700" b="1" dirty="0" smtClean="0"/>
              <a:t>Modal shift </a:t>
            </a:r>
            <a:r>
              <a:rPr lang="ga-IE" sz="1700" dirty="0" smtClean="0"/>
              <a:t>through</a:t>
            </a:r>
            <a:r>
              <a:rPr lang="en-US" sz="1700" dirty="0" smtClean="0"/>
              <a:t> improve</a:t>
            </a:r>
            <a:r>
              <a:rPr lang="ga-IE" sz="1700" dirty="0" smtClean="0"/>
              <a:t>d</a:t>
            </a:r>
            <a:r>
              <a:rPr lang="en-US" sz="1700" dirty="0" smtClean="0"/>
              <a:t> </a:t>
            </a:r>
            <a:r>
              <a:rPr lang="en-US" sz="1700" dirty="0"/>
              <a:t>access to public transport </a:t>
            </a:r>
            <a:r>
              <a:rPr lang="en-US" sz="1700" dirty="0" smtClean="0"/>
              <a:t>a</a:t>
            </a:r>
            <a:r>
              <a:rPr lang="ga-IE" sz="1700" dirty="0" smtClean="0"/>
              <a:t>nd better </a:t>
            </a:r>
            <a:r>
              <a:rPr lang="en-US" sz="1700" dirty="0" smtClean="0"/>
              <a:t>connectivity </a:t>
            </a:r>
            <a:r>
              <a:rPr lang="en-US" sz="1700" dirty="0"/>
              <a:t>for pedestrians and </a:t>
            </a:r>
            <a:r>
              <a:rPr lang="en-US" sz="1700" dirty="0" smtClean="0"/>
              <a:t>cyclists</a:t>
            </a:r>
            <a:r>
              <a:rPr lang="ga-IE" sz="1700" dirty="0" smtClean="0"/>
              <a:t>;</a:t>
            </a:r>
            <a:endParaRPr lang="ga-IE" sz="1700" dirty="0"/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ga-IE" sz="1700" dirty="0" smtClean="0"/>
              <a:t>P</a:t>
            </a:r>
            <a:r>
              <a:rPr lang="en-US" sz="1700" dirty="0" smtClean="0"/>
              <a:t>edestrian</a:t>
            </a:r>
            <a:r>
              <a:rPr lang="en-US" sz="1700" dirty="0"/>
              <a:t>, cycle, public transport, car and delivery </a:t>
            </a:r>
            <a:r>
              <a:rPr lang="en-US" sz="1700" dirty="0" smtClean="0"/>
              <a:t>vehicle</a:t>
            </a:r>
            <a:r>
              <a:rPr lang="ga-IE" sz="1700" dirty="0" smtClean="0"/>
              <a:t> </a:t>
            </a:r>
            <a:r>
              <a:rPr lang="en-US" sz="1700" b="1" dirty="0" smtClean="0"/>
              <a:t>network</a:t>
            </a:r>
            <a:r>
              <a:rPr lang="ga-IE" sz="1700" b="1" dirty="0" smtClean="0"/>
              <a:t>s</a:t>
            </a:r>
            <a:r>
              <a:rPr lang="en-US" sz="1700" dirty="0" smtClean="0"/>
              <a:t> </a:t>
            </a:r>
            <a:r>
              <a:rPr lang="ga-IE" sz="1700" dirty="0" smtClean="0"/>
              <a:t>to be designed to</a:t>
            </a:r>
            <a:r>
              <a:rPr lang="en-US" sz="1700" dirty="0" smtClean="0"/>
              <a:t> </a:t>
            </a:r>
            <a:r>
              <a:rPr lang="en-US" sz="1700" b="1" dirty="0"/>
              <a:t>maximise connectivity, permeability and ease of </a:t>
            </a:r>
            <a:r>
              <a:rPr lang="en-US" sz="1700" b="1" dirty="0" smtClean="0"/>
              <a:t>movement</a:t>
            </a:r>
            <a:r>
              <a:rPr lang="ga-IE" sz="1700" b="1" dirty="0" smtClean="0"/>
              <a:t> </a:t>
            </a:r>
            <a:r>
              <a:rPr lang="ga-IE" sz="1700" dirty="0" smtClean="0"/>
              <a:t>for soft modes;</a:t>
            </a:r>
            <a:endParaRPr lang="ga-IE" sz="1700" dirty="0"/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en-US" sz="1700" dirty="0" smtClean="0"/>
              <a:t>To </a:t>
            </a:r>
            <a:r>
              <a:rPr lang="en-US" sz="1700" b="1" dirty="0"/>
              <a:t>create multi-functional streets that balance </a:t>
            </a:r>
            <a:r>
              <a:rPr lang="en-US" sz="1700" b="1" dirty="0" smtClean="0"/>
              <a:t>‘</a:t>
            </a:r>
            <a:r>
              <a:rPr lang="en-US" sz="1700" b="1" dirty="0"/>
              <a:t>movement’ </a:t>
            </a:r>
            <a:r>
              <a:rPr lang="en-US" sz="1700" b="1" dirty="0" smtClean="0"/>
              <a:t>and</a:t>
            </a:r>
            <a:r>
              <a:rPr lang="ga-IE" sz="1700" b="1" dirty="0" smtClean="0"/>
              <a:t> </a:t>
            </a:r>
            <a:r>
              <a:rPr lang="en-US" sz="1700" b="1" dirty="0" smtClean="0"/>
              <a:t>‘place</a:t>
            </a:r>
            <a:r>
              <a:rPr lang="en-US" sz="1700" b="1" dirty="0"/>
              <a:t>’ and </a:t>
            </a:r>
            <a:r>
              <a:rPr lang="en-US" sz="1700" b="1" dirty="0" smtClean="0"/>
              <a:t>safety </a:t>
            </a:r>
            <a:r>
              <a:rPr lang="en-US" sz="1700" b="1" dirty="0"/>
              <a:t>for all users within a traffic </a:t>
            </a:r>
            <a:r>
              <a:rPr lang="en-US" sz="1700" b="1" dirty="0" smtClean="0"/>
              <a:t>calmed</a:t>
            </a:r>
            <a:r>
              <a:rPr lang="ga-IE" sz="1700" b="1" dirty="0" smtClean="0"/>
              <a:t> environment</a:t>
            </a:r>
            <a:r>
              <a:rPr lang="ga-IE" sz="1700" b="1" dirty="0"/>
              <a:t>;</a:t>
            </a:r>
          </a:p>
          <a:p>
            <a:pPr>
              <a:spcAft>
                <a:spcPts val="600"/>
              </a:spcAft>
              <a:buFont typeface="Calibri" pitchFamily="34" charset="0"/>
              <a:buChar char="•"/>
            </a:pPr>
            <a:r>
              <a:rPr lang="en-US" sz="1700" dirty="0" smtClean="0"/>
              <a:t>To </a:t>
            </a:r>
            <a:r>
              <a:rPr lang="en-US" sz="1700" dirty="0"/>
              <a:t>improve access to and legibility of short stay car parking.</a:t>
            </a:r>
            <a:endParaRPr lang="ga-IE" sz="17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785818"/>
          </a:xfrm>
        </p:spPr>
        <p:txBody>
          <a:bodyPr/>
          <a:lstStyle/>
          <a:p>
            <a:pPr algn="ctr"/>
            <a:r>
              <a:rPr lang="en-IE" sz="3600" dirty="0" smtClean="0"/>
              <a:t>Barriers to achieving a vibrant village area</a:t>
            </a:r>
            <a:endParaRPr lang="ga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196751"/>
            <a:ext cx="8043890" cy="4983179"/>
          </a:xfrm>
        </p:spPr>
        <p:txBody>
          <a:bodyPr/>
          <a:lstStyle/>
          <a:p>
            <a:r>
              <a:rPr lang="ga-IE" sz="2800" dirty="0" smtClean="0"/>
              <a:t>Disconnected village sections</a:t>
            </a:r>
          </a:p>
          <a:p>
            <a:r>
              <a:rPr lang="ga-IE" sz="2800" dirty="0" smtClean="0"/>
              <a:t>Impression of car priority</a:t>
            </a:r>
          </a:p>
          <a:p>
            <a:r>
              <a:rPr lang="ga-IE" sz="2800" dirty="0" smtClean="0"/>
              <a:t>Inadequate Pedestrian/ Cycle facilities</a:t>
            </a:r>
          </a:p>
          <a:p>
            <a:r>
              <a:rPr lang="ga-IE" sz="2800" dirty="0" smtClean="0"/>
              <a:t>Extensive parking areas dominate landscape </a:t>
            </a:r>
          </a:p>
          <a:p>
            <a:r>
              <a:rPr lang="ga-IE" sz="2800" dirty="0" smtClean="0"/>
              <a:t>Poor visual and recreational/leisure amenity</a:t>
            </a:r>
          </a:p>
          <a:p>
            <a:r>
              <a:rPr lang="ga-IE" sz="2800" dirty="0" smtClean="0"/>
              <a:t>Balance between reduced vehicular lane widths through the village and preventing queuing onto N11</a:t>
            </a:r>
            <a:endParaRPr lang="ga-IE" sz="2800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lanning Checklist English_Page_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752"/>
            <a:ext cx="9144000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pPr algn="ctr"/>
            <a:r>
              <a:rPr lang="ga-IE" sz="3600" dirty="0" smtClean="0"/>
              <a:t>Problem Identification</a:t>
            </a:r>
            <a:endParaRPr lang="ga-IE" sz="3600" dirty="0"/>
          </a:p>
        </p:txBody>
      </p:sp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2910" y="5501320"/>
            <a:ext cx="7391895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ga-IE" sz="2400" dirty="0">
                <a:solidFill>
                  <a:schemeClr val="bg1"/>
                </a:solidFill>
                <a:latin typeface="+mn-lt"/>
              </a:rPr>
              <a:t>Inadequate </a:t>
            </a:r>
            <a:r>
              <a:rPr lang="en-IE" sz="2400" dirty="0">
                <a:solidFill>
                  <a:schemeClr val="bg1"/>
                </a:solidFill>
                <a:latin typeface="+mn-lt"/>
              </a:rPr>
              <a:t>p</a:t>
            </a:r>
            <a:r>
              <a:rPr lang="ga-IE" sz="2400" dirty="0" smtClean="0">
                <a:solidFill>
                  <a:schemeClr val="bg1"/>
                </a:solidFill>
                <a:latin typeface="+mn-lt"/>
              </a:rPr>
              <a:t>edestrian</a:t>
            </a:r>
            <a:r>
              <a:rPr lang="en-IE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ga-IE" sz="2400" dirty="0" smtClean="0">
                <a:solidFill>
                  <a:schemeClr val="bg1"/>
                </a:solidFill>
                <a:latin typeface="+mn-lt"/>
              </a:rPr>
              <a:t>facilities</a:t>
            </a:r>
            <a:r>
              <a:rPr lang="en-IE" sz="2400" dirty="0" smtClean="0">
                <a:solidFill>
                  <a:schemeClr val="bg1"/>
                </a:solidFill>
                <a:latin typeface="+mn-lt"/>
              </a:rPr>
              <a:t>, i</a:t>
            </a:r>
            <a:r>
              <a:rPr lang="ga-IE" sz="2400" dirty="0" smtClean="0">
                <a:solidFill>
                  <a:schemeClr val="bg1"/>
                </a:solidFill>
                <a:latin typeface="+mn-lt"/>
              </a:rPr>
              <a:t>mpression </a:t>
            </a:r>
            <a:r>
              <a:rPr lang="ga-IE" sz="2400" dirty="0">
                <a:solidFill>
                  <a:schemeClr val="bg1"/>
                </a:solidFill>
                <a:latin typeface="+mn-lt"/>
              </a:rPr>
              <a:t>of car </a:t>
            </a:r>
            <a:r>
              <a:rPr lang="ga-IE" sz="2400" dirty="0" smtClean="0">
                <a:solidFill>
                  <a:schemeClr val="bg1"/>
                </a:solidFill>
                <a:latin typeface="+mn-lt"/>
              </a:rPr>
              <a:t>priority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2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752"/>
            <a:ext cx="9144000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pPr algn="ctr"/>
            <a:r>
              <a:rPr lang="ga-IE" sz="3600" dirty="0" smtClean="0"/>
              <a:t>Problem Identification</a:t>
            </a:r>
            <a:endParaRPr lang="ga-IE" sz="3600" dirty="0"/>
          </a:p>
        </p:txBody>
      </p:sp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2910" y="5501320"/>
            <a:ext cx="6294224" cy="461665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Poor visual amenity, extensive carriageway width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83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1"/>
            <a:ext cx="9144000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pPr algn="ctr"/>
            <a:r>
              <a:rPr lang="ga-IE" sz="3600" dirty="0" smtClean="0"/>
              <a:t>Problem Identification</a:t>
            </a:r>
            <a:endParaRPr lang="ga-IE" sz="3600" dirty="0"/>
          </a:p>
        </p:txBody>
      </p:sp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2910" y="5501319"/>
            <a:ext cx="6394764" cy="461665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No </a:t>
            </a:r>
            <a:r>
              <a:rPr lang="en-IE" sz="2400" dirty="0">
                <a:solidFill>
                  <a:schemeClr val="bg1"/>
                </a:solidFill>
                <a:latin typeface="+mn-lt"/>
              </a:rPr>
              <a:t>c</a:t>
            </a:r>
            <a:r>
              <a:rPr lang="ga-IE" sz="2400" dirty="0" smtClean="0">
                <a:solidFill>
                  <a:schemeClr val="bg1"/>
                </a:solidFill>
                <a:latin typeface="+mn-lt"/>
              </a:rPr>
              <a:t>ycle facilities</a:t>
            </a:r>
            <a:r>
              <a:rPr lang="en-IE" sz="2400" dirty="0" smtClean="0">
                <a:solidFill>
                  <a:schemeClr val="bg1"/>
                </a:solidFill>
                <a:latin typeface="+mn-lt"/>
              </a:rPr>
              <a:t>, tarmac dominated public realm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2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752"/>
            <a:ext cx="9144000" cy="4824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86724" cy="785818"/>
          </a:xfrm>
        </p:spPr>
        <p:txBody>
          <a:bodyPr/>
          <a:lstStyle/>
          <a:p>
            <a:pPr algn="ctr"/>
            <a:r>
              <a:rPr lang="ga-IE" sz="3600" dirty="0" smtClean="0"/>
              <a:t>Problem Identification</a:t>
            </a:r>
            <a:endParaRPr lang="ga-IE" sz="3600" dirty="0"/>
          </a:p>
        </p:txBody>
      </p:sp>
      <p:pic>
        <p:nvPicPr>
          <p:cNvPr id="7" name="Picture 6" descr="Logo Alpha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6072188"/>
            <a:ext cx="14398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6366346"/>
            <a:ext cx="22987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2910" y="5490726"/>
            <a:ext cx="5104474" cy="830997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Potential for public realm improvement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  <a:p>
            <a:r>
              <a:rPr lang="en-IE" sz="2400" dirty="0" smtClean="0">
                <a:solidFill>
                  <a:schemeClr val="bg1"/>
                </a:solidFill>
                <a:latin typeface="+mn-lt"/>
              </a:rPr>
              <a:t> </a:t>
            </a:r>
            <a:endParaRPr lang="ga-I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 descr="Planning Checklist English_Page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6143643"/>
            <a:ext cx="1571636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EA Theme 1">
  <a:themeElements>
    <a:clrScheme name="Custom 1">
      <a:dk1>
        <a:srgbClr val="47365B"/>
      </a:dk1>
      <a:lt1>
        <a:sysClr val="window" lastClr="FFFFFF"/>
      </a:lt1>
      <a:dk2>
        <a:srgbClr val="800080"/>
      </a:dk2>
      <a:lt2>
        <a:srgbClr val="EEECE1"/>
      </a:lt2>
      <a:accent1>
        <a:srgbClr val="36609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E1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18958</TotalTime>
  <Words>822</Words>
  <Application>Microsoft Office PowerPoint</Application>
  <PresentationFormat>On-screen Show (4:3)</PresentationFormat>
  <Paragraphs>149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CSEA Theme 1</vt:lpstr>
      <vt:lpstr> 21st October 2015 Stillorgan Village Area Movement Framework Plan</vt:lpstr>
      <vt:lpstr>Area of Movement Framework Plan</vt:lpstr>
      <vt:lpstr>  Purpose of Movement Framework Plan</vt:lpstr>
      <vt:lpstr>Objectives of the Plan</vt:lpstr>
      <vt:lpstr>Barriers to achieving a vibrant village area</vt:lpstr>
      <vt:lpstr>Problem Identification</vt:lpstr>
      <vt:lpstr>Problem Identification</vt:lpstr>
      <vt:lpstr>Problem Identification</vt:lpstr>
      <vt:lpstr>Problem Identification</vt:lpstr>
      <vt:lpstr>Problem Identification</vt:lpstr>
      <vt:lpstr>Works undertaken to date</vt:lpstr>
      <vt:lpstr>Process for the Stillorgan Framework Plan</vt:lpstr>
      <vt:lpstr>Future Vision</vt:lpstr>
      <vt:lpstr>Overall Plan – Existing Layout</vt:lpstr>
      <vt:lpstr>Overall Plan - Emerging Preferred Options</vt:lpstr>
      <vt:lpstr>Existing Plan Layout</vt:lpstr>
      <vt:lpstr>Old Dublin Road/ Lower Kilmacud Road Junction</vt:lpstr>
      <vt:lpstr>Car Park Accesses</vt:lpstr>
      <vt:lpstr>N11/Lr. Kilmacud Rd Junct &amp; The Hill/ N11 Slip</vt:lpstr>
      <vt:lpstr>Upper/ Lower Kilmacud Road &amp; South Avenue</vt:lpstr>
      <vt:lpstr>Connection to Public Transport Links</vt:lpstr>
      <vt:lpstr>Possible Phases of Work</vt:lpstr>
      <vt:lpstr>Existing Streetscape</vt:lpstr>
      <vt:lpstr>Emerging Artist’s Impression</vt:lpstr>
      <vt:lpstr>Existing Streetscape</vt:lpstr>
      <vt:lpstr>Emerging Artist’s Impression</vt:lpstr>
      <vt:lpstr>Existing Streetscape</vt:lpstr>
      <vt:lpstr>Emerging Artist’s Impression</vt:lpstr>
      <vt:lpstr>Existing Streetscape</vt:lpstr>
      <vt:lpstr>Emerging Artist’s Impression</vt:lpstr>
      <vt:lpstr>Existing Streetscape</vt:lpstr>
      <vt:lpstr>Emerging Artist’s Impression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Pauraic Matthews</dc:creator>
  <cp:lastModifiedBy>Gill Felicity</cp:lastModifiedBy>
  <cp:revision>312</cp:revision>
  <cp:lastPrinted>2015-10-22T11:07:34Z</cp:lastPrinted>
  <dcterms:created xsi:type="dcterms:W3CDTF">2013-12-10T17:32:59Z</dcterms:created>
  <dcterms:modified xsi:type="dcterms:W3CDTF">2015-11-04T14:29:18Z</dcterms:modified>
</cp:coreProperties>
</file>